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E18D23-CCAD-4307-B828-21DEEED5701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E0213-11AD-4D33-929A-B7C91F831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13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FBB3-EC9C-43AD-869B-92EF4457965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AEE-25A7-4E23-9626-058B821E6A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FBB3-EC9C-43AD-869B-92EF4457965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AEE-25A7-4E23-9626-058B821E6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FBB3-EC9C-43AD-869B-92EF4457965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AEE-25A7-4E23-9626-058B821E6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FBB3-EC9C-43AD-869B-92EF4457965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AEE-25A7-4E23-9626-058B821E6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FBB3-EC9C-43AD-869B-92EF4457965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AEE-25A7-4E23-9626-058B821E6A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FBB3-EC9C-43AD-869B-92EF4457965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AEE-25A7-4E23-9626-058B821E6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FBB3-EC9C-43AD-869B-92EF4457965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AEE-25A7-4E23-9626-058B821E6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FBB3-EC9C-43AD-869B-92EF4457965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AEE-25A7-4E23-9626-058B821E6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FBB3-EC9C-43AD-869B-92EF4457965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AEE-25A7-4E23-9626-058B821E6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FBB3-EC9C-43AD-869B-92EF4457965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AEE-25A7-4E23-9626-058B821E6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FBB3-EC9C-43AD-869B-92EF4457965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2F4EAEE-25A7-4E23-9626-058B821E6AF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EAFBB3-EC9C-43AD-869B-92EF4457965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F4EAEE-25A7-4E23-9626-058B821E6AF2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27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43608" y="908720"/>
            <a:ext cx="792871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ớp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8</a:t>
            </a:r>
            <a:r>
              <a:rPr lang="en-US" sz="5400" b="1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Hoc nh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708920"/>
            <a:ext cx="5596867" cy="3247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1mouse~1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0" y="5445224"/>
            <a:ext cx="1649760" cy="132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93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99592" y="-27384"/>
            <a:ext cx="7200800" cy="648072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63079"/>
            <a:ext cx="471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Phương trình tích và cách giải:</a:t>
            </a:r>
            <a:endParaRPr lang="en-US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39"/>
          <p:cNvSpPr txBox="1">
            <a:spLocks noChangeArrowheads="1"/>
          </p:cNvSpPr>
          <p:nvPr/>
        </p:nvSpPr>
        <p:spPr bwMode="auto">
          <a:xfrm>
            <a:off x="23982" y="1124744"/>
            <a:ext cx="18117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b="1" u="sng" dirty="0">
                <a:solidFill>
                  <a:srgbClr val="FF0000"/>
                </a:solidFill>
              </a:rPr>
              <a:t>2. </a:t>
            </a:r>
            <a:r>
              <a:rPr lang="en-US" sz="2400" b="1" u="sng" dirty="0" err="1">
                <a:solidFill>
                  <a:srgbClr val="FF0000"/>
                </a:solidFill>
              </a:rPr>
              <a:t>Áp</a:t>
            </a:r>
            <a:r>
              <a:rPr lang="en-US" sz="2400" b="1" u="sng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dụng</a:t>
            </a:r>
            <a:r>
              <a:rPr lang="en-US" sz="2400" b="1" dirty="0" smtClean="0">
                <a:solidFill>
                  <a:srgbClr val="FF0000"/>
                </a:solidFill>
              </a:rPr>
              <a:t>: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72008" y="2780928"/>
            <a:ext cx="9036496" cy="34778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ax + b = 0  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pt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A(x)B(x) = 0  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  A(x) = 0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hoặc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B(x) = </a:t>
            </a:r>
            <a:r>
              <a:rPr lang="vi-V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</a:p>
          <a:p>
            <a:pPr>
              <a:spcBef>
                <a:spcPct val="50000"/>
              </a:spcBef>
            </a:pP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           A(x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).B(x)….M(x) =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 </a:t>
            </a:r>
            <a:r>
              <a:rPr lang="vi-VN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A(x)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</a:t>
            </a:r>
            <a:r>
              <a:rPr lang="vi-VN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B(x)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 ……hoặc M(x) = 0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vi-VN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0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pt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pt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vi-VN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có</a:t>
            </a:r>
            <a:r>
              <a:rPr lang="en-US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vi-VN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pt</a:t>
            </a:r>
            <a:r>
              <a:rPr lang="en-US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0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20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3962400" y="1524074"/>
            <a:ext cx="1113656" cy="1112838"/>
            <a:chOff x="2496" y="0"/>
            <a:chExt cx="816" cy="912"/>
          </a:xfrm>
        </p:grpSpPr>
        <p:sp>
          <p:nvSpPr>
            <p:cNvPr id="8" name="Oval 21"/>
            <p:cNvSpPr>
              <a:spLocks noChangeArrowheads="1"/>
            </p:cNvSpPr>
            <p:nvPr/>
          </p:nvSpPr>
          <p:spPr bwMode="auto">
            <a:xfrm rot="-805643">
              <a:off x="2496" y="0"/>
              <a:ext cx="720" cy="91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2"/>
            <p:cNvSpPr>
              <a:spLocks noChangeArrowheads="1"/>
            </p:cNvSpPr>
            <p:nvPr/>
          </p:nvSpPr>
          <p:spPr bwMode="auto">
            <a:xfrm rot="712544">
              <a:off x="2592" y="0"/>
              <a:ext cx="720" cy="91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9600" dirty="0">
                  <a:solidFill>
                    <a:srgbClr val="FF0000"/>
                  </a:solidFill>
                </a:rPr>
                <a:t>!</a:t>
              </a:r>
            </a:p>
          </p:txBody>
        </p:sp>
      </p:grp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5180046" y="1916832"/>
            <a:ext cx="1524000" cy="579438"/>
          </a:xfrm>
          <a:prstGeom prst="rect">
            <a:avLst/>
          </a:prstGeom>
          <a:solidFill>
            <a:srgbClr val="DBA6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>
                <a:solidFill>
                  <a:srgbClr val="FF0000"/>
                </a:solidFill>
              </a:rPr>
              <a:t>Chú</a:t>
            </a:r>
            <a:r>
              <a:rPr lang="en-US" sz="3200" b="1" u="sng" dirty="0">
                <a:solidFill>
                  <a:srgbClr val="FF0000"/>
                </a:solidFill>
              </a:rPr>
              <a:t> ý:</a:t>
            </a:r>
            <a:endParaRPr lang="en-US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25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-36512" y="-27384"/>
            <a:ext cx="9169400" cy="7389440"/>
            <a:chOff x="0" y="0"/>
            <a:chExt cx="5776" cy="4664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CCFFFF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9" descr="Dark horizontal"/>
            <p:cNvSpPr>
              <a:spLocks noChangeArrowheads="1"/>
            </p:cNvSpPr>
            <p:nvPr/>
          </p:nvSpPr>
          <p:spPr bwMode="auto">
            <a:xfrm>
              <a:off x="2024" y="16"/>
              <a:ext cx="3728" cy="504"/>
            </a:xfrm>
            <a:prstGeom prst="rect">
              <a:avLst/>
            </a:prstGeom>
            <a:pattFill prst="dkHorz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10"/>
            <p:cNvSpPr>
              <a:spLocks noChangeArrowheads="1"/>
            </p:cNvSpPr>
            <p:nvPr/>
          </p:nvSpPr>
          <p:spPr bwMode="auto">
            <a:xfrm>
              <a:off x="296" y="841"/>
              <a:ext cx="3616" cy="47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rgbClr val="0000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11" descr="Blue tissue paper"/>
            <p:cNvSpPr>
              <a:spLocks noChangeArrowheads="1"/>
            </p:cNvSpPr>
            <p:nvPr/>
          </p:nvSpPr>
          <p:spPr bwMode="auto">
            <a:xfrm>
              <a:off x="504" y="520"/>
              <a:ext cx="5264" cy="3792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" name="AutoShape 12"/>
            <p:cNvSpPr>
              <a:spLocks noChangeArrowheads="1"/>
            </p:cNvSpPr>
            <p:nvPr/>
          </p:nvSpPr>
          <p:spPr bwMode="auto">
            <a:xfrm rot="2454959">
              <a:off x="315" y="223"/>
              <a:ext cx="528" cy="921"/>
            </a:xfrm>
            <a:prstGeom prst="moon">
              <a:avLst>
                <a:gd name="adj" fmla="val 50000"/>
              </a:avLst>
            </a:prstGeom>
            <a:solidFill>
              <a:srgbClr val="00A6A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>
              <a:off x="496" y="536"/>
              <a:ext cx="5280" cy="4128"/>
              <a:chOff x="480" y="1392"/>
              <a:chExt cx="5280" cy="4128"/>
            </a:xfrm>
          </p:grpSpPr>
          <p:sp>
            <p:nvSpPr>
              <p:cNvPr id="16" name="AutoShape 14"/>
              <p:cNvSpPr>
                <a:spLocks/>
              </p:cNvSpPr>
              <p:nvPr/>
            </p:nvSpPr>
            <p:spPr bwMode="auto">
              <a:xfrm>
                <a:off x="480" y="1392"/>
                <a:ext cx="336" cy="4128"/>
              </a:xfrm>
              <a:prstGeom prst="leftBracket">
                <a:avLst>
                  <a:gd name="adj" fmla="val 102381"/>
                </a:avLst>
              </a:prstGeom>
              <a:noFill/>
              <a:ln w="38100">
                <a:pattFill prst="wdUpDiag">
                  <a:fgClr>
                    <a:srgbClr val="00A6A2"/>
                  </a:fgClr>
                  <a:bgClr>
                    <a:srgbClr val="FFFFCC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1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accent1"/>
                        </a:gs>
                        <a:gs pos="100000">
                          <a:schemeClr val="accent1">
                            <a:gamma/>
                            <a:shade val="46275"/>
                            <a:invGamma/>
                          </a:schemeClr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>
                <a:off x="816" y="1392"/>
                <a:ext cx="4944" cy="0"/>
              </a:xfrm>
              <a:prstGeom prst="line">
                <a:avLst/>
              </a:prstGeom>
              <a:noFill/>
              <a:ln w="38100">
                <a:pattFill prst="wdUpDiag">
                  <a:fgClr>
                    <a:srgbClr val="00A6A2"/>
                  </a:fgClr>
                  <a:bgClr>
                    <a:srgbClr val="FFFFCC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Oval 16"/>
            <p:cNvSpPr>
              <a:spLocks noChangeArrowheads="1"/>
            </p:cNvSpPr>
            <p:nvPr/>
          </p:nvSpPr>
          <p:spPr bwMode="auto">
            <a:xfrm>
              <a:off x="48" y="48"/>
              <a:ext cx="576" cy="528"/>
            </a:xfrm>
            <a:prstGeom prst="ellipse">
              <a:avLst/>
            </a:prstGeom>
            <a:solidFill>
              <a:srgbClr val="00A6A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17"/>
            <p:cNvSpPr>
              <a:spLocks noChangeArrowheads="1"/>
            </p:cNvSpPr>
            <p:nvPr/>
          </p:nvSpPr>
          <p:spPr bwMode="auto">
            <a:xfrm>
              <a:off x="1144" y="112"/>
              <a:ext cx="384" cy="344"/>
            </a:xfrm>
            <a:prstGeom prst="ellipse">
              <a:avLst/>
            </a:prstGeom>
            <a:solidFill>
              <a:srgbClr val="00B4B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8"/>
            <p:cNvSpPr>
              <a:spLocks noChangeArrowheads="1"/>
            </p:cNvSpPr>
            <p:nvPr/>
          </p:nvSpPr>
          <p:spPr bwMode="auto">
            <a:xfrm>
              <a:off x="48" y="3832"/>
              <a:ext cx="384" cy="344"/>
            </a:xfrm>
            <a:prstGeom prst="ellipse">
              <a:avLst/>
            </a:prstGeom>
            <a:solidFill>
              <a:srgbClr val="9D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9"/>
            <p:cNvSpPr>
              <a:spLocks noChangeArrowheads="1"/>
            </p:cNvSpPr>
            <p:nvPr/>
          </p:nvSpPr>
          <p:spPr bwMode="auto">
            <a:xfrm>
              <a:off x="48" y="1096"/>
              <a:ext cx="384" cy="440"/>
            </a:xfrm>
            <a:prstGeom prst="ellipse">
              <a:avLst/>
            </a:prstGeom>
            <a:solidFill>
              <a:srgbClr val="00ACA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20"/>
            <p:cNvSpPr>
              <a:spLocks noChangeArrowheads="1"/>
            </p:cNvSpPr>
            <p:nvPr/>
          </p:nvSpPr>
          <p:spPr bwMode="auto">
            <a:xfrm>
              <a:off x="80" y="3584"/>
              <a:ext cx="384" cy="344"/>
            </a:xfrm>
            <a:prstGeom prst="ellipse">
              <a:avLst/>
            </a:prstGeom>
            <a:solidFill>
              <a:srgbClr val="9D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168271" y="34458"/>
            <a:ext cx="4833912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vi-VN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bài cũ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46774" y="1006442"/>
            <a:ext cx="809607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: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? </a:t>
            </a:r>
          </a:p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P ( x) = ( x +1)( x – 2) – ( x + 1)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8269" y="3130100"/>
            <a:ext cx="80960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 ( x) = ( x + 1)( x – 2) – ( x + 1)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	       = ( x + 1) ( x – 2 – 1 )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       = ( x + 1) ( x – 3)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828269" y="5013612"/>
            <a:ext cx="8096073" cy="1223700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P ( x) = 0  ? </a:t>
            </a:r>
          </a:p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:( x + 1 ) ( x – 3) = 0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28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0" grpId="0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167135"/>
            <a:ext cx="471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Phương trình tích và cách giải:</a:t>
            </a:r>
            <a:endParaRPr lang="en-US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4427984" y="620688"/>
            <a:ext cx="4320480" cy="1209328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 smtClean="0">
                <a:solidFill>
                  <a:schemeClr val="accent5">
                    <a:lumMod val="50000"/>
                  </a:schemeClr>
                </a:solidFill>
              </a:rPr>
              <a:t>Phương trình tích :</a:t>
            </a:r>
          </a:p>
          <a:p>
            <a:pPr algn="ctr"/>
            <a:r>
              <a:rPr lang="vi-VN" sz="2400" dirty="0" smtClean="0">
                <a:solidFill>
                  <a:schemeClr val="accent5">
                    <a:lumMod val="50000"/>
                  </a:schemeClr>
                </a:solidFill>
              </a:rPr>
              <a:t> ( x + 1 )( x – 3)  = 0  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5652120" y="1556792"/>
            <a:ext cx="20578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6588224" y="1556792"/>
            <a:ext cx="205780" cy="3901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788024" y="1969676"/>
            <a:ext cx="3096345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A( x ) .  B( x ) = 0   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1520" y="198884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vi-VN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Phương trình tích có dạng: </a:t>
            </a:r>
            <a:endParaRPr lang="en-US" sz="24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8944" y="2571028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b="1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000" b="1" i="1" dirty="0" smtClean="0">
                <a:latin typeface="Times New Roman" pitchFamily="18" charset="0"/>
                <a:cs typeface="Times New Roman" pitchFamily="18" charset="0"/>
              </a:rPr>
              <a:t>Với A(x) , B(x) là những biểu thức hữu tỉ của ẩn và không chứa ẩn ở mẫu .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5293" y="3140967"/>
            <a:ext cx="2102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vi-VN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Cách giải :</a:t>
            </a:r>
            <a:endParaRPr lang="en-US" sz="24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4860032" y="3664187"/>
            <a:ext cx="0" cy="31938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168552" y="3573016"/>
            <a:ext cx="1419672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a. 0 =….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184776" y="3573016"/>
            <a:ext cx="1197554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0.b = …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Left Brace 39"/>
          <p:cNvSpPr/>
          <p:nvPr/>
        </p:nvSpPr>
        <p:spPr>
          <a:xfrm rot="16200000">
            <a:off x="6670552" y="2935265"/>
            <a:ext cx="360041" cy="235562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279137" y="4335487"/>
            <a:ext cx="120364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a. b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= 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30"/>
          <p:cNvSpPr>
            <a:spLocks noChangeArrowheads="1"/>
          </p:cNvSpPr>
          <p:nvPr/>
        </p:nvSpPr>
        <p:spPr bwMode="auto">
          <a:xfrm>
            <a:off x="5195125" y="4803893"/>
            <a:ext cx="301492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= 0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 = 0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619098" y="5261093"/>
            <a:ext cx="23119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(a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55575" y="3769876"/>
            <a:ext cx="3096345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A( x ) .  B( x ) = 0   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30"/>
          <p:cNvSpPr>
            <a:spLocks noChangeArrowheads="1"/>
          </p:cNvSpPr>
          <p:nvPr/>
        </p:nvSpPr>
        <p:spPr bwMode="auto">
          <a:xfrm>
            <a:off x="616490" y="4479503"/>
            <a:ext cx="3734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A(x)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0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B(x)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30"/>
          <p:cNvSpPr>
            <a:spLocks noChangeArrowheads="1"/>
          </p:cNvSpPr>
          <p:nvPr/>
        </p:nvSpPr>
        <p:spPr bwMode="auto">
          <a:xfrm>
            <a:off x="621421" y="5127575"/>
            <a:ext cx="3734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x= …..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…..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0"/>
          <p:cNvSpPr>
            <a:spLocks noChangeArrowheads="1"/>
          </p:cNvSpPr>
          <p:nvPr/>
        </p:nvSpPr>
        <p:spPr bwMode="auto">
          <a:xfrm>
            <a:off x="35496" y="5837202"/>
            <a:ext cx="47525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{….;...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861174"/>
              </p:ext>
            </p:extLst>
          </p:nvPr>
        </p:nvGraphicFramePr>
        <p:xfrm>
          <a:off x="1446717" y="3182443"/>
          <a:ext cx="3345444" cy="96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3" imgW="1587240" imgH="457200" progId="Equation.DSMT4">
                  <p:embed/>
                </p:oleObj>
              </mc:Choice>
              <mc:Fallback>
                <p:oleObj name="Equation" r:id="rId3" imgW="15872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6717" y="3182443"/>
                        <a:ext cx="3345444" cy="963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40"/>
          <p:cNvSpPr>
            <a:spLocks noChangeArrowheads="1"/>
          </p:cNvSpPr>
          <p:nvPr/>
        </p:nvSpPr>
        <p:spPr bwMode="auto">
          <a:xfrm>
            <a:off x="4931149" y="5529426"/>
            <a:ext cx="408396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{….;...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899592" y="-27384"/>
            <a:ext cx="7200800" cy="648072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86476" y="3573016"/>
            <a:ext cx="45773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12360" y="3573016"/>
            <a:ext cx="45773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24960" y="2879357"/>
            <a:ext cx="3096345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A( x ) .  B( x ) = 0   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05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6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0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24" grpId="0" animBg="1"/>
      <p:bldP spid="25" grpId="0"/>
      <p:bldP spid="27" grpId="0"/>
      <p:bldP spid="28" grpId="0"/>
      <p:bldP spid="38" grpId="0" animBg="1"/>
      <p:bldP spid="39" grpId="0" animBg="1"/>
      <p:bldP spid="40" grpId="0" animBg="1"/>
      <p:bldP spid="41" grpId="0" animBg="1"/>
      <p:bldP spid="42" grpId="0"/>
      <p:bldP spid="43" grpId="0"/>
      <p:bldP spid="44" grpId="0" animBg="1"/>
      <p:bldP spid="45" grpId="0"/>
      <p:bldP spid="46" grpId="0"/>
      <p:bldP spid="47" grpId="0"/>
      <p:bldP spid="50" grpId="0"/>
      <p:bldP spid="29" grpId="0"/>
      <p:bldP spid="31" grpId="0"/>
      <p:bldP spid="32" grpId="0"/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716016" y="1052736"/>
            <a:ext cx="0" cy="55446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1095127"/>
            <a:ext cx="471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Phương trình tích và cách giải:</a:t>
            </a:r>
            <a:endParaRPr lang="en-US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6758" y="1628800"/>
            <a:ext cx="3096345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A( x ) .  B( x ) = 0   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490730" y="2196001"/>
            <a:ext cx="3734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A(x)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0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B(x)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30"/>
          <p:cNvSpPr>
            <a:spLocks noChangeArrowheads="1"/>
          </p:cNvSpPr>
          <p:nvPr/>
        </p:nvSpPr>
        <p:spPr bwMode="auto">
          <a:xfrm>
            <a:off x="467544" y="2680978"/>
            <a:ext cx="3734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x= …..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…..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-36512" y="3140968"/>
            <a:ext cx="47525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{….;...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0040" y="3645024"/>
            <a:ext cx="4067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1" y="4207869"/>
            <a:ext cx="31683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 + 1) ( x – 3)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400" dirty="0"/>
          </a:p>
        </p:txBody>
      </p:sp>
      <p:sp>
        <p:nvSpPr>
          <p:cNvPr id="15" name="Rectangle 30"/>
          <p:cNvSpPr>
            <a:spLocks noChangeArrowheads="1"/>
          </p:cNvSpPr>
          <p:nvPr/>
        </p:nvSpPr>
        <p:spPr bwMode="auto">
          <a:xfrm>
            <a:off x="251520" y="4725144"/>
            <a:ext cx="39737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+ 1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0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 – 3  = 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30"/>
          <p:cNvSpPr>
            <a:spLocks noChangeArrowheads="1"/>
          </p:cNvSpPr>
          <p:nvPr/>
        </p:nvSpPr>
        <p:spPr bwMode="auto">
          <a:xfrm>
            <a:off x="261381" y="5301208"/>
            <a:ext cx="3734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- 1 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 = 3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40"/>
          <p:cNvSpPr>
            <a:spLocks noChangeArrowheads="1"/>
          </p:cNvSpPr>
          <p:nvPr/>
        </p:nvSpPr>
        <p:spPr bwMode="auto">
          <a:xfrm>
            <a:off x="-36512" y="5877272"/>
            <a:ext cx="47525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Vậy t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{ - 1 ; 3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sp>
        <p:nvSpPr>
          <p:cNvPr id="18" name="Text Box 80"/>
          <p:cNvSpPr txBox="1">
            <a:spLocks noChangeArrowheads="1"/>
          </p:cNvSpPr>
          <p:nvPr/>
        </p:nvSpPr>
        <p:spPr bwMode="auto">
          <a:xfrm>
            <a:off x="4860032" y="1099592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b="1" dirty="0" err="1">
                <a:solidFill>
                  <a:srgbClr val="0000FF"/>
                </a:solidFill>
              </a:rPr>
              <a:t>Bài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tập</a:t>
            </a:r>
            <a:r>
              <a:rPr lang="en-US" sz="2400" b="1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9" name="Text Box 36"/>
          <p:cNvSpPr txBox="1">
            <a:spLocks noChangeArrowheads="1"/>
          </p:cNvSpPr>
          <p:nvPr/>
        </p:nvSpPr>
        <p:spPr bwMode="auto">
          <a:xfrm>
            <a:off x="4847544" y="1484784"/>
            <a:ext cx="4296456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b="1" u="sng" dirty="0" err="1"/>
              <a:t>Bài</a:t>
            </a:r>
            <a:r>
              <a:rPr lang="en-US" b="1" u="sng" dirty="0"/>
              <a:t> 1</a:t>
            </a:r>
            <a:r>
              <a:rPr lang="en-US" b="1" dirty="0"/>
              <a:t>. </a:t>
            </a:r>
            <a:r>
              <a:rPr lang="en-US" i="1" dirty="0" err="1"/>
              <a:t>Hãy</a:t>
            </a:r>
            <a:r>
              <a:rPr lang="en-US" i="1" dirty="0"/>
              <a:t> </a:t>
            </a:r>
            <a:r>
              <a:rPr lang="en-US" i="1" dirty="0" err="1"/>
              <a:t>chỉ</a:t>
            </a:r>
            <a:r>
              <a:rPr lang="en-US" i="1" dirty="0"/>
              <a:t> </a:t>
            </a:r>
            <a:r>
              <a:rPr lang="en-US" i="1" dirty="0" err="1"/>
              <a:t>ra</a:t>
            </a:r>
            <a:r>
              <a:rPr lang="en-US" i="1" dirty="0"/>
              <a:t> </a:t>
            </a:r>
            <a:r>
              <a:rPr lang="en-US" i="1" dirty="0" err="1"/>
              <a:t>phương</a:t>
            </a:r>
            <a:r>
              <a:rPr lang="en-US" i="1" dirty="0"/>
              <a:t> </a:t>
            </a:r>
            <a:r>
              <a:rPr lang="en-US" i="1" dirty="0" err="1"/>
              <a:t>trình</a:t>
            </a:r>
            <a:r>
              <a:rPr lang="en-US" i="1" dirty="0"/>
              <a:t> </a:t>
            </a:r>
            <a:r>
              <a:rPr lang="en-US" i="1" dirty="0" err="1"/>
              <a:t>tích</a:t>
            </a:r>
            <a:r>
              <a:rPr lang="en-US" i="1" dirty="0"/>
              <a:t> </a:t>
            </a:r>
            <a:r>
              <a:rPr lang="en-US" i="1" dirty="0" err="1"/>
              <a:t>trong</a:t>
            </a:r>
            <a:r>
              <a:rPr lang="en-US" i="1" dirty="0"/>
              <a:t> </a:t>
            </a:r>
            <a:r>
              <a:rPr lang="en-US" i="1" dirty="0" err="1"/>
              <a:t>các</a:t>
            </a:r>
            <a:r>
              <a:rPr lang="en-US" i="1" dirty="0"/>
              <a:t> </a:t>
            </a:r>
            <a:r>
              <a:rPr lang="en-US" i="1" dirty="0" err="1"/>
              <a:t>phương</a:t>
            </a:r>
            <a:r>
              <a:rPr lang="en-US" i="1" dirty="0"/>
              <a:t> </a:t>
            </a:r>
            <a:r>
              <a:rPr lang="en-US" i="1" dirty="0" err="1"/>
              <a:t>trình</a:t>
            </a:r>
            <a:r>
              <a:rPr lang="en-US" i="1" dirty="0"/>
              <a:t> </a:t>
            </a:r>
            <a:r>
              <a:rPr lang="en-US" i="1" dirty="0" err="1"/>
              <a:t>sau</a:t>
            </a:r>
            <a:r>
              <a:rPr lang="en-US" i="1" dirty="0"/>
              <a:t>: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4860032" y="2687638"/>
            <a:ext cx="2580581" cy="741362"/>
            <a:chOff x="4860032" y="2541588"/>
            <a:chExt cx="2580581" cy="741362"/>
          </a:xfrm>
        </p:grpSpPr>
        <p:sp>
          <p:nvSpPr>
            <p:cNvPr id="22" name="TextBox 21"/>
            <p:cNvSpPr txBox="1"/>
            <p:nvPr/>
          </p:nvSpPr>
          <p:spPr>
            <a:xfrm>
              <a:off x="4860032" y="2740858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42857156"/>
                </p:ext>
              </p:extLst>
            </p:nvPr>
          </p:nvGraphicFramePr>
          <p:xfrm>
            <a:off x="5435600" y="2541588"/>
            <a:ext cx="2005013" cy="741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9" name="Equation" r:id="rId3" imgW="1066680" imgH="393480" progId="Equation.DSMT4">
                    <p:embed/>
                  </p:oleObj>
                </mc:Choice>
                <mc:Fallback>
                  <p:oleObj name="Equation" r:id="rId3" imgW="1066680" imgH="393480" progId="Equation.DSMT4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5600" y="2541588"/>
                          <a:ext cx="2005013" cy="7413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9" name="Group 48"/>
          <p:cNvGrpSpPr/>
          <p:nvPr/>
        </p:nvGrpSpPr>
        <p:grpSpPr>
          <a:xfrm>
            <a:off x="4860032" y="3460938"/>
            <a:ext cx="2946201" cy="400110"/>
            <a:chOff x="4860032" y="3343006"/>
            <a:chExt cx="2946201" cy="400110"/>
          </a:xfrm>
        </p:grpSpPr>
        <p:sp>
          <p:nvSpPr>
            <p:cNvPr id="24" name="TextBox 23"/>
            <p:cNvSpPr txBox="1"/>
            <p:nvPr/>
          </p:nvSpPr>
          <p:spPr>
            <a:xfrm>
              <a:off x="4860032" y="3343006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c)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18055038"/>
                </p:ext>
              </p:extLst>
            </p:nvPr>
          </p:nvGraphicFramePr>
          <p:xfrm>
            <a:off x="5436096" y="3348038"/>
            <a:ext cx="2370137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" name="Equation" r:id="rId5" imgW="1307880" imgH="203040" progId="Equation.DSMT4">
                    <p:embed/>
                  </p:oleObj>
                </mc:Choice>
                <mc:Fallback>
                  <p:oleObj name="Equation" r:id="rId5" imgW="1307880" imgH="203040" progId="Equation.DSMT4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3348038"/>
                          <a:ext cx="2370137" cy="368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8" name="Group 47"/>
          <p:cNvGrpSpPr/>
          <p:nvPr/>
        </p:nvGrpSpPr>
        <p:grpSpPr>
          <a:xfrm>
            <a:off x="4860032" y="3821113"/>
            <a:ext cx="3901381" cy="471983"/>
            <a:chOff x="4860032" y="3645159"/>
            <a:chExt cx="3901381" cy="471983"/>
          </a:xfrm>
        </p:grpSpPr>
        <p:sp>
          <p:nvSpPr>
            <p:cNvPr id="26" name="TextBox 25"/>
            <p:cNvSpPr txBox="1"/>
            <p:nvPr/>
          </p:nvSpPr>
          <p:spPr>
            <a:xfrm>
              <a:off x="4860032" y="3717032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8580461"/>
                </p:ext>
              </p:extLst>
            </p:nvPr>
          </p:nvGraphicFramePr>
          <p:xfrm>
            <a:off x="5445125" y="3645159"/>
            <a:ext cx="3316288" cy="460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1" name="Equation" r:id="rId7" imgW="1828800" imgH="253800" progId="Equation.DSMT4">
                    <p:embed/>
                  </p:oleObj>
                </mc:Choice>
                <mc:Fallback>
                  <p:oleObj name="Equation" r:id="rId7" imgW="1828800" imgH="2538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45125" y="3645159"/>
                          <a:ext cx="3316288" cy="46037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7" name="Group 46"/>
          <p:cNvGrpSpPr/>
          <p:nvPr/>
        </p:nvGrpSpPr>
        <p:grpSpPr>
          <a:xfrm>
            <a:off x="4860032" y="4276824"/>
            <a:ext cx="3132510" cy="520328"/>
            <a:chOff x="4860032" y="4077072"/>
            <a:chExt cx="3132510" cy="520328"/>
          </a:xfrm>
        </p:grpSpPr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4242061"/>
                </p:ext>
              </p:extLst>
            </p:nvPr>
          </p:nvGraphicFramePr>
          <p:xfrm>
            <a:off x="5508104" y="4090988"/>
            <a:ext cx="2484438" cy="506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2" name="Equation" r:id="rId9" imgW="1371600" imgH="279360" progId="Equation.DSMT4">
                    <p:embed/>
                  </p:oleObj>
                </mc:Choice>
                <mc:Fallback>
                  <p:oleObj name="Equation" r:id="rId9" imgW="1371600" imgH="279360" progId="Equation.DSMT4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08104" y="4090988"/>
                          <a:ext cx="2484438" cy="5064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TextBox 29"/>
            <p:cNvSpPr txBox="1"/>
            <p:nvPr/>
          </p:nvSpPr>
          <p:spPr>
            <a:xfrm>
              <a:off x="4860032" y="4077072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" name="Text Box 79"/>
          <p:cNvSpPr txBox="1">
            <a:spLocks noChangeArrowheads="1"/>
          </p:cNvSpPr>
          <p:nvPr/>
        </p:nvSpPr>
        <p:spPr bwMode="auto">
          <a:xfrm>
            <a:off x="4716016" y="4901098"/>
            <a:ext cx="3314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u="sng" dirty="0" err="1"/>
              <a:t>Bài</a:t>
            </a:r>
            <a:r>
              <a:rPr lang="en-US" b="1" u="sng" dirty="0"/>
              <a:t> 2</a:t>
            </a:r>
            <a:r>
              <a:rPr lang="en-US" b="1" dirty="0"/>
              <a:t>.</a:t>
            </a:r>
            <a:r>
              <a:rPr lang="en-US" i="1" dirty="0"/>
              <a:t>Giải </a:t>
            </a:r>
            <a:r>
              <a:rPr lang="en-US" i="1" dirty="0" err="1"/>
              <a:t>phương</a:t>
            </a:r>
            <a:r>
              <a:rPr lang="en-US" i="1" dirty="0"/>
              <a:t> </a:t>
            </a:r>
            <a:r>
              <a:rPr lang="en-US" i="1" dirty="0" err="1"/>
              <a:t>trình</a:t>
            </a:r>
            <a:r>
              <a:rPr lang="en-US" i="1" dirty="0" smtClean="0"/>
              <a:t>: </a:t>
            </a:r>
            <a:endParaRPr lang="en-US" i="1" dirty="0"/>
          </a:p>
        </p:txBody>
      </p:sp>
      <p:grpSp>
        <p:nvGrpSpPr>
          <p:cNvPr id="46" name="Group 45"/>
          <p:cNvGrpSpPr/>
          <p:nvPr/>
        </p:nvGrpSpPr>
        <p:grpSpPr>
          <a:xfrm>
            <a:off x="4932040" y="5405154"/>
            <a:ext cx="2952328" cy="400110"/>
            <a:chOff x="4932040" y="5405154"/>
            <a:chExt cx="2952328" cy="400110"/>
          </a:xfrm>
        </p:grpSpPr>
        <p:sp>
          <p:nvSpPr>
            <p:cNvPr id="20" name="TextBox 19"/>
            <p:cNvSpPr txBox="1"/>
            <p:nvPr/>
          </p:nvSpPr>
          <p:spPr>
            <a:xfrm>
              <a:off x="4932040" y="5405154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2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04622355"/>
                </p:ext>
              </p:extLst>
            </p:nvPr>
          </p:nvGraphicFramePr>
          <p:xfrm>
            <a:off x="5514230" y="5436964"/>
            <a:ext cx="2370138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3" name="Equation" r:id="rId11" imgW="1307880" imgH="203040" progId="Equation.DSMT4">
                    <p:embed/>
                  </p:oleObj>
                </mc:Choice>
                <mc:Fallback>
                  <p:oleObj name="Equation" r:id="rId11" imgW="1307880" imgH="20304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14230" y="5436964"/>
                          <a:ext cx="2370138" cy="368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" name="Group 50"/>
          <p:cNvGrpSpPr/>
          <p:nvPr/>
        </p:nvGrpSpPr>
        <p:grpSpPr>
          <a:xfrm>
            <a:off x="4860032" y="2280121"/>
            <a:ext cx="2548831" cy="500807"/>
            <a:chOff x="4860032" y="2132856"/>
            <a:chExt cx="2548831" cy="500807"/>
          </a:xfrm>
        </p:grpSpPr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7168394"/>
                </p:ext>
              </p:extLst>
            </p:nvPr>
          </p:nvGraphicFramePr>
          <p:xfrm>
            <a:off x="5499100" y="2173288"/>
            <a:ext cx="1909763" cy="460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4" name="Equation" r:id="rId13" imgW="1054080" imgH="253800" progId="Equation.DSMT4">
                    <p:embed/>
                  </p:oleObj>
                </mc:Choice>
                <mc:Fallback>
                  <p:oleObj name="Equation" r:id="rId13" imgW="1054080" imgH="253800" progId="Equation.DSMT4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99100" y="2173288"/>
                          <a:ext cx="1909763" cy="4603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TextBox 32"/>
            <p:cNvSpPr txBox="1"/>
            <p:nvPr/>
          </p:nvSpPr>
          <p:spPr>
            <a:xfrm>
              <a:off x="4860032" y="2132856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932040" y="5946924"/>
            <a:ext cx="2880320" cy="506412"/>
            <a:chOff x="4932040" y="5946924"/>
            <a:chExt cx="2880320" cy="506412"/>
          </a:xfrm>
        </p:grpSpPr>
        <p:sp>
          <p:nvSpPr>
            <p:cNvPr id="34" name="TextBox 33"/>
            <p:cNvSpPr txBox="1"/>
            <p:nvPr/>
          </p:nvSpPr>
          <p:spPr>
            <a:xfrm>
              <a:off x="4932040" y="5949280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4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41747283"/>
                </p:ext>
              </p:extLst>
            </p:nvPr>
          </p:nvGraphicFramePr>
          <p:xfrm>
            <a:off x="5602560" y="5946924"/>
            <a:ext cx="2209800" cy="506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5" name="Equation" r:id="rId15" imgW="1218960" imgH="279360" progId="Equation.DSMT4">
                    <p:embed/>
                  </p:oleObj>
                </mc:Choice>
                <mc:Fallback>
                  <p:oleObj name="Equation" r:id="rId15" imgW="1218960" imgH="279360" progId="Equation.DSMT4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02560" y="5946924"/>
                          <a:ext cx="2209800" cy="5064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3" name="Title 1"/>
          <p:cNvSpPr txBox="1">
            <a:spLocks/>
          </p:cNvSpPr>
          <p:nvPr/>
        </p:nvSpPr>
        <p:spPr>
          <a:xfrm>
            <a:off x="899592" y="188640"/>
            <a:ext cx="7200800" cy="648072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79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0" grpId="0"/>
      <p:bldP spid="11" grpId="0"/>
      <p:bldP spid="12" grpId="0"/>
      <p:bldP spid="3" grpId="0"/>
      <p:bldP spid="4" grpId="0"/>
      <p:bldP spid="15" grpId="0"/>
      <p:bldP spid="16" grpId="0"/>
      <p:bldP spid="17" grpId="0"/>
      <p:bldP spid="18" grpId="0"/>
      <p:bldP spid="19" grpId="0"/>
      <p:bldP spid="31" grpId="0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331640" y="188640"/>
            <a:ext cx="6912768" cy="86409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716016" y="2951271"/>
            <a:ext cx="0" cy="37900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0" y="1095127"/>
            <a:ext cx="471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Phương trình tích và cách giải:</a:t>
            </a:r>
            <a:endParaRPr lang="en-US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1105580"/>
            <a:ext cx="3096345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A( x ) .  B( x ) = 0   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30"/>
          <p:cNvSpPr>
            <a:spLocks noChangeArrowheads="1"/>
          </p:cNvSpPr>
          <p:nvPr/>
        </p:nvSpPr>
        <p:spPr bwMode="auto">
          <a:xfrm>
            <a:off x="251520" y="4191471"/>
            <a:ext cx="44644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14 – 7x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0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3x + 9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0"/>
          <p:cNvSpPr>
            <a:spLocks noChangeArrowheads="1"/>
          </p:cNvSpPr>
          <p:nvPr/>
        </p:nvSpPr>
        <p:spPr bwMode="auto">
          <a:xfrm>
            <a:off x="3707904" y="2060848"/>
            <a:ext cx="3734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x= …..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…..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0"/>
          <p:cNvSpPr>
            <a:spLocks noChangeArrowheads="1"/>
          </p:cNvSpPr>
          <p:nvPr/>
        </p:nvSpPr>
        <p:spPr bwMode="auto">
          <a:xfrm>
            <a:off x="3198917" y="2551161"/>
            <a:ext cx="47525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{….;...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sp>
        <p:nvSpPr>
          <p:cNvPr id="11" name="Text Box 79"/>
          <p:cNvSpPr txBox="1">
            <a:spLocks noChangeArrowheads="1"/>
          </p:cNvSpPr>
          <p:nvPr/>
        </p:nvSpPr>
        <p:spPr bwMode="auto">
          <a:xfrm>
            <a:off x="179512" y="2951271"/>
            <a:ext cx="3314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u="sng" dirty="0" err="1"/>
              <a:t>Bài</a:t>
            </a:r>
            <a:r>
              <a:rPr lang="en-US" b="1" u="sng" dirty="0"/>
              <a:t> 2</a:t>
            </a:r>
            <a:r>
              <a:rPr lang="en-US" b="1" dirty="0" smtClean="0"/>
              <a:t>.   </a:t>
            </a:r>
            <a:r>
              <a:rPr lang="en-US" i="1" dirty="0" err="1" smtClean="0"/>
              <a:t>Giải</a:t>
            </a:r>
            <a:r>
              <a:rPr lang="en-US" i="1" dirty="0" smtClean="0"/>
              <a:t> </a:t>
            </a:r>
            <a:r>
              <a:rPr lang="en-US" i="1" dirty="0" err="1"/>
              <a:t>phương</a:t>
            </a:r>
            <a:r>
              <a:rPr lang="en-US" i="1" dirty="0"/>
              <a:t> </a:t>
            </a:r>
            <a:r>
              <a:rPr lang="en-US" i="1" dirty="0" err="1"/>
              <a:t>trình</a:t>
            </a:r>
            <a:r>
              <a:rPr lang="en-US" i="1" dirty="0" smtClean="0"/>
              <a:t>: </a:t>
            </a:r>
            <a:endParaRPr lang="en-US" i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318597" y="3541909"/>
            <a:ext cx="3461315" cy="535158"/>
            <a:chOff x="4932040" y="5436964"/>
            <a:chExt cx="2952328" cy="416168"/>
          </a:xfrm>
        </p:grpSpPr>
        <p:sp>
          <p:nvSpPr>
            <p:cNvPr id="13" name="TextBox 12"/>
            <p:cNvSpPr txBox="1"/>
            <p:nvPr/>
          </p:nvSpPr>
          <p:spPr>
            <a:xfrm>
              <a:off x="4932040" y="5453022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48917045"/>
                </p:ext>
              </p:extLst>
            </p:nvPr>
          </p:nvGraphicFramePr>
          <p:xfrm>
            <a:off x="5514230" y="5436964"/>
            <a:ext cx="2370138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4" name="Equation" r:id="rId3" imgW="1307880" imgH="203040" progId="Equation.DSMT4">
                    <p:embed/>
                  </p:oleObj>
                </mc:Choice>
                <mc:Fallback>
                  <p:oleObj name="Equation" r:id="rId3" imgW="13078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14230" y="5436964"/>
                          <a:ext cx="2370138" cy="368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oup 14"/>
          <p:cNvGrpSpPr/>
          <p:nvPr/>
        </p:nvGrpSpPr>
        <p:grpSpPr>
          <a:xfrm>
            <a:off x="4932040" y="3277017"/>
            <a:ext cx="3384376" cy="656039"/>
            <a:chOff x="4932040" y="5946924"/>
            <a:chExt cx="2880320" cy="506412"/>
          </a:xfrm>
        </p:grpSpPr>
        <p:sp>
          <p:nvSpPr>
            <p:cNvPr id="16" name="TextBox 15"/>
            <p:cNvSpPr txBox="1"/>
            <p:nvPr/>
          </p:nvSpPr>
          <p:spPr>
            <a:xfrm>
              <a:off x="4932040" y="6053226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01006359"/>
                </p:ext>
              </p:extLst>
            </p:nvPr>
          </p:nvGraphicFramePr>
          <p:xfrm>
            <a:off x="5602560" y="5946924"/>
            <a:ext cx="2209800" cy="506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5" name="Equation" r:id="rId5" imgW="1218960" imgH="279360" progId="Equation.DSMT4">
                    <p:embed/>
                  </p:oleObj>
                </mc:Choice>
                <mc:Fallback>
                  <p:oleObj name="Equation" r:id="rId5" imgW="1218960" imgH="279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02560" y="5946924"/>
                          <a:ext cx="2209800" cy="5064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" name="Rectangle 30"/>
          <p:cNvSpPr>
            <a:spLocks noChangeArrowheads="1"/>
          </p:cNvSpPr>
          <p:nvPr/>
        </p:nvSpPr>
        <p:spPr bwMode="auto">
          <a:xfrm>
            <a:off x="3707904" y="1700808"/>
            <a:ext cx="3734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A(x)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0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B(x)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30"/>
          <p:cNvSpPr>
            <a:spLocks noChangeArrowheads="1"/>
          </p:cNvSpPr>
          <p:nvPr/>
        </p:nvSpPr>
        <p:spPr bwMode="auto">
          <a:xfrm>
            <a:off x="245738" y="4767535"/>
            <a:ext cx="44644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7x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14     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3x = - 9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30"/>
          <p:cNvSpPr>
            <a:spLocks noChangeArrowheads="1"/>
          </p:cNvSpPr>
          <p:nvPr/>
        </p:nvSpPr>
        <p:spPr bwMode="auto">
          <a:xfrm>
            <a:off x="251520" y="5271591"/>
            <a:ext cx="44644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x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       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x = - 3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40"/>
          <p:cNvSpPr>
            <a:spLocks noChangeArrowheads="1"/>
          </p:cNvSpPr>
          <p:nvPr/>
        </p:nvSpPr>
        <p:spPr bwMode="auto">
          <a:xfrm>
            <a:off x="251521" y="5919663"/>
            <a:ext cx="4429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tập nghiệm của pt là 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{ 2 ; - 3 }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30"/>
          <p:cNvSpPr>
            <a:spLocks noChangeArrowheads="1"/>
          </p:cNvSpPr>
          <p:nvPr/>
        </p:nvSpPr>
        <p:spPr bwMode="auto">
          <a:xfrm>
            <a:off x="4743974" y="3960638"/>
            <a:ext cx="40764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4x + 2 = 0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x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+1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4716016" y="4509120"/>
            <a:ext cx="44279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4x  = - 2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x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- 1(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4680520" y="4906336"/>
            <a:ext cx="4427984" cy="754912"/>
            <a:chOff x="4680520" y="4906336"/>
            <a:chExt cx="4427984" cy="754912"/>
          </a:xfrm>
        </p:grpSpPr>
        <p:sp>
          <p:nvSpPr>
            <p:cNvPr id="24" name="Rectangle 30"/>
            <p:cNvSpPr>
              <a:spLocks noChangeArrowheads="1"/>
            </p:cNvSpPr>
            <p:nvPr/>
          </p:nvSpPr>
          <p:spPr bwMode="auto">
            <a:xfrm>
              <a:off x="4680520" y="5013176"/>
              <a:ext cx="442798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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x  =   </a:t>
              </a:r>
              <a:r>
                <a:rPr lang="vi-VN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hoặc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x</a:t>
              </a:r>
              <a:r>
                <a:rPr lang="en-US" sz="2400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= - 1(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vô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lý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)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49018630"/>
                </p:ext>
              </p:extLst>
            </p:nvPr>
          </p:nvGraphicFramePr>
          <p:xfrm>
            <a:off x="5724128" y="4906336"/>
            <a:ext cx="487040" cy="754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6" name="Equation" r:id="rId7" imgW="253800" imgH="393480" progId="Equation.DSMT4">
                    <p:embed/>
                  </p:oleObj>
                </mc:Choice>
                <mc:Fallback>
                  <p:oleObj name="Equation" r:id="rId7" imgW="25380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724128" y="4906336"/>
                          <a:ext cx="487040" cy="7549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9" name="Group 28"/>
          <p:cNvGrpSpPr/>
          <p:nvPr/>
        </p:nvGrpSpPr>
        <p:grpSpPr>
          <a:xfrm>
            <a:off x="4826680" y="5541039"/>
            <a:ext cx="4135664" cy="1019137"/>
            <a:chOff x="4972840" y="5879846"/>
            <a:chExt cx="2670943" cy="1019137"/>
          </a:xfrm>
        </p:grpSpPr>
        <p:sp>
          <p:nvSpPr>
            <p:cNvPr id="27" name="Rectangle 40"/>
            <p:cNvSpPr>
              <a:spLocks noChangeArrowheads="1"/>
            </p:cNvSpPr>
            <p:nvPr/>
          </p:nvSpPr>
          <p:spPr bwMode="auto">
            <a:xfrm>
              <a:off x="4972840" y="5879846"/>
              <a:ext cx="2670943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Vậy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 smtClean="0">
                  <a:latin typeface="Times New Roman" pitchFamily="18" charset="0"/>
                  <a:cs typeface="Times New Roman" pitchFamily="18" charset="0"/>
                </a:rPr>
                <a:t>tập nghiệm của pt là:</a:t>
              </a:r>
            </a:p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S 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{        }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7205601"/>
                </p:ext>
              </p:extLst>
            </p:nvPr>
          </p:nvGraphicFramePr>
          <p:xfrm>
            <a:off x="5762976" y="6144071"/>
            <a:ext cx="487040" cy="754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7" name="Equation" r:id="rId9" imgW="253800" imgH="393480" progId="Equation.DSMT4">
                    <p:embed/>
                  </p:oleObj>
                </mc:Choice>
                <mc:Fallback>
                  <p:oleObj name="Equation" r:id="rId9" imgW="25380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762976" y="6144071"/>
                          <a:ext cx="487040" cy="7549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3430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  <p:bldP spid="6" grpId="0"/>
      <p:bldP spid="7" grpId="0"/>
      <p:bldP spid="8" grpId="0"/>
      <p:bldP spid="11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99592" y="188640"/>
            <a:ext cx="7200800" cy="648072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951111"/>
            <a:ext cx="471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Phương trình tích và cách giải:</a:t>
            </a:r>
            <a:endParaRPr lang="en-US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484784"/>
            <a:ext cx="3096345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A( x ) .  B( x ) = 0   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0"/>
          <p:cNvSpPr>
            <a:spLocks noChangeArrowheads="1"/>
          </p:cNvSpPr>
          <p:nvPr/>
        </p:nvSpPr>
        <p:spPr bwMode="auto">
          <a:xfrm>
            <a:off x="3707904" y="1484784"/>
            <a:ext cx="49685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A(x)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0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B(x)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39"/>
          <p:cNvSpPr txBox="1">
            <a:spLocks noChangeArrowheads="1"/>
          </p:cNvSpPr>
          <p:nvPr/>
        </p:nvSpPr>
        <p:spPr bwMode="auto">
          <a:xfrm>
            <a:off x="35496" y="2060848"/>
            <a:ext cx="18117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b="1" u="sng" dirty="0">
                <a:solidFill>
                  <a:srgbClr val="FF0000"/>
                </a:solidFill>
              </a:rPr>
              <a:t>2. </a:t>
            </a:r>
            <a:r>
              <a:rPr lang="en-US" sz="2400" b="1" u="sng" dirty="0" err="1">
                <a:solidFill>
                  <a:srgbClr val="FF0000"/>
                </a:solidFill>
              </a:rPr>
              <a:t>Áp</a:t>
            </a:r>
            <a:r>
              <a:rPr lang="en-US" sz="2400" b="1" u="sng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dụng</a:t>
            </a:r>
            <a:r>
              <a:rPr lang="en-US" sz="2400" b="1" dirty="0" smtClean="0">
                <a:solidFill>
                  <a:srgbClr val="FF0000"/>
                </a:solidFill>
              </a:rPr>
              <a:t>: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 Box 79"/>
          <p:cNvSpPr txBox="1">
            <a:spLocks noChangeArrowheads="1"/>
          </p:cNvSpPr>
          <p:nvPr/>
        </p:nvSpPr>
        <p:spPr bwMode="auto">
          <a:xfrm>
            <a:off x="179512" y="2492896"/>
            <a:ext cx="3314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u="sng" dirty="0" err="1" smtClean="0"/>
              <a:t>Ví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dụ</a:t>
            </a:r>
            <a:r>
              <a:rPr lang="en-US" b="1" u="sng" dirty="0" smtClean="0"/>
              <a:t> :</a:t>
            </a:r>
            <a:r>
              <a:rPr lang="en-US" b="1" dirty="0" smtClean="0"/>
              <a:t>  </a:t>
            </a:r>
            <a:r>
              <a:rPr lang="en-US" i="1" dirty="0" err="1" smtClean="0"/>
              <a:t>Giải</a:t>
            </a:r>
            <a:r>
              <a:rPr lang="en-US" i="1" dirty="0" smtClean="0"/>
              <a:t> </a:t>
            </a:r>
            <a:r>
              <a:rPr lang="en-US" i="1" dirty="0" err="1"/>
              <a:t>phương</a:t>
            </a:r>
            <a:r>
              <a:rPr lang="en-US" i="1" dirty="0"/>
              <a:t> </a:t>
            </a:r>
            <a:r>
              <a:rPr lang="en-US" i="1" dirty="0" err="1"/>
              <a:t>trình</a:t>
            </a:r>
            <a:r>
              <a:rPr lang="en-US" i="1" dirty="0" smtClean="0"/>
              <a:t>: </a:t>
            </a:r>
            <a:endParaRPr lang="en-US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1549996" y="2893006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 (x – 2)( 2x + 6)( 4 – x ) = 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30"/>
          <p:cNvSpPr>
            <a:spLocks noChangeArrowheads="1"/>
          </p:cNvSpPr>
          <p:nvPr/>
        </p:nvSpPr>
        <p:spPr bwMode="auto">
          <a:xfrm>
            <a:off x="1532318" y="3399383"/>
            <a:ext cx="58479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– 2 =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2x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 – x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30"/>
          <p:cNvSpPr>
            <a:spLocks noChangeArrowheads="1"/>
          </p:cNvSpPr>
          <p:nvPr/>
        </p:nvSpPr>
        <p:spPr bwMode="auto">
          <a:xfrm>
            <a:off x="1582911" y="3903439"/>
            <a:ext cx="49838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2x = - 6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x = 4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0"/>
          <p:cNvSpPr>
            <a:spLocks noChangeArrowheads="1"/>
          </p:cNvSpPr>
          <p:nvPr/>
        </p:nvSpPr>
        <p:spPr bwMode="auto">
          <a:xfrm>
            <a:off x="1591006" y="4407495"/>
            <a:ext cx="49838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x = - 3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x = 4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40"/>
          <p:cNvSpPr>
            <a:spLocks noChangeArrowheads="1"/>
          </p:cNvSpPr>
          <p:nvPr/>
        </p:nvSpPr>
        <p:spPr bwMode="auto">
          <a:xfrm>
            <a:off x="2051719" y="5013176"/>
            <a:ext cx="33123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{ 2 ; - 3 ; 4}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08" y="5589240"/>
            <a:ext cx="6912768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Mở rộng : Với phương trình A(x).B(x)….M(x) = 0</a:t>
            </a:r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1043608" y="6081566"/>
            <a:ext cx="6912768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A(x)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B(x)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……hoặc M(x) = 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69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6" grpId="0"/>
      <p:bldP spid="9" grpId="0"/>
      <p:bldP spid="10" grpId="0"/>
      <p:bldP spid="11" grpId="0"/>
      <p:bldP spid="12" grpId="0"/>
      <p:bldP spid="13" grpId="0"/>
      <p:bldP spid="14" grpId="0"/>
      <p:bldP spid="8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99592" y="188640"/>
            <a:ext cx="7200800" cy="648072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951111"/>
            <a:ext cx="471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Phương trình tích và cách giải:</a:t>
            </a:r>
            <a:endParaRPr lang="en-US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1" y="1484784"/>
            <a:ext cx="2808312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A( x ) .  B( x ) = 0    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0"/>
          <p:cNvSpPr>
            <a:spLocks noChangeArrowheads="1"/>
          </p:cNvSpPr>
          <p:nvPr/>
        </p:nvSpPr>
        <p:spPr bwMode="auto">
          <a:xfrm>
            <a:off x="3275856" y="1484784"/>
            <a:ext cx="38164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A(x)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0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B(x)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39"/>
          <p:cNvSpPr txBox="1">
            <a:spLocks noChangeArrowheads="1"/>
          </p:cNvSpPr>
          <p:nvPr/>
        </p:nvSpPr>
        <p:spPr bwMode="auto">
          <a:xfrm>
            <a:off x="35496" y="1988840"/>
            <a:ext cx="18117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b="1" u="sng" dirty="0">
                <a:solidFill>
                  <a:srgbClr val="FF0000"/>
                </a:solidFill>
              </a:rPr>
              <a:t>2. </a:t>
            </a:r>
            <a:r>
              <a:rPr lang="en-US" sz="2400" b="1" u="sng" dirty="0" err="1">
                <a:solidFill>
                  <a:srgbClr val="FF0000"/>
                </a:solidFill>
              </a:rPr>
              <a:t>Áp</a:t>
            </a:r>
            <a:r>
              <a:rPr lang="en-US" sz="2400" b="1" u="sng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dụng</a:t>
            </a:r>
            <a:r>
              <a:rPr lang="en-US" sz="2400" b="1" dirty="0" smtClean="0">
                <a:solidFill>
                  <a:srgbClr val="FF0000"/>
                </a:solidFill>
              </a:rPr>
              <a:t>: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2348880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(x – 6)(x +1) = 2( x + 1)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30"/>
          <p:cNvSpPr>
            <a:spLocks noChangeArrowheads="1"/>
          </p:cNvSpPr>
          <p:nvPr/>
        </p:nvSpPr>
        <p:spPr bwMode="auto">
          <a:xfrm>
            <a:off x="827584" y="2878197"/>
            <a:ext cx="38884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(x – 6)(x + 1) – 2(x +1) = 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30"/>
          <p:cNvSpPr>
            <a:spLocks noChangeArrowheads="1"/>
          </p:cNvSpPr>
          <p:nvPr/>
        </p:nvSpPr>
        <p:spPr bwMode="auto">
          <a:xfrm>
            <a:off x="827584" y="3471391"/>
            <a:ext cx="38884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(x + 1)( x – 6  – 2) = 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827584" y="4047455"/>
            <a:ext cx="2808312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(x + 1)( x – 8) = 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30"/>
          <p:cNvSpPr>
            <a:spLocks noChangeArrowheads="1"/>
          </p:cNvSpPr>
          <p:nvPr/>
        </p:nvSpPr>
        <p:spPr bwMode="auto">
          <a:xfrm>
            <a:off x="827584" y="4653136"/>
            <a:ext cx="38884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x + 1 = 0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x – 8 = 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30"/>
          <p:cNvSpPr>
            <a:spLocks noChangeArrowheads="1"/>
          </p:cNvSpPr>
          <p:nvPr/>
        </p:nvSpPr>
        <p:spPr bwMode="auto">
          <a:xfrm>
            <a:off x="827584" y="5271591"/>
            <a:ext cx="38884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x = - 1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x  = 8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40"/>
          <p:cNvSpPr>
            <a:spLocks noChangeArrowheads="1"/>
          </p:cNvSpPr>
          <p:nvPr/>
        </p:nvSpPr>
        <p:spPr bwMode="auto">
          <a:xfrm>
            <a:off x="755575" y="5877272"/>
            <a:ext cx="28803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{ - 1 ; 8}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55"/>
          <p:cNvSpPr txBox="1">
            <a:spLocks noChangeArrowheads="1"/>
          </p:cNvSpPr>
          <p:nvPr/>
        </p:nvSpPr>
        <p:spPr bwMode="auto">
          <a:xfrm>
            <a:off x="5175448" y="3120220"/>
            <a:ext cx="371703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i="1" dirty="0" err="1">
                <a:solidFill>
                  <a:srgbClr val="0000FF"/>
                </a:solidFill>
              </a:rPr>
              <a:t>Bước</a:t>
            </a:r>
            <a:r>
              <a:rPr lang="en-US" b="1" i="1" dirty="0">
                <a:solidFill>
                  <a:srgbClr val="0000FF"/>
                </a:solidFill>
              </a:rPr>
              <a:t> 1</a:t>
            </a:r>
            <a:r>
              <a:rPr lang="en-US" dirty="0">
                <a:solidFill>
                  <a:srgbClr val="0000FF"/>
                </a:solidFill>
              </a:rPr>
              <a:t>. </a:t>
            </a:r>
            <a:r>
              <a:rPr lang="en-US" dirty="0" err="1">
                <a:solidFill>
                  <a:srgbClr val="0000FF"/>
                </a:solidFill>
              </a:rPr>
              <a:t>Đưa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phương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trình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đã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cho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về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dạng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phương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trình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tích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15" name="Text Box 57"/>
          <p:cNvSpPr txBox="1">
            <a:spLocks noChangeArrowheads="1"/>
          </p:cNvSpPr>
          <p:nvPr/>
        </p:nvSpPr>
        <p:spPr bwMode="auto">
          <a:xfrm>
            <a:off x="5327848" y="4959573"/>
            <a:ext cx="356463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i="1" dirty="0" err="1">
                <a:solidFill>
                  <a:srgbClr val="0000FF"/>
                </a:solidFill>
              </a:rPr>
              <a:t>Bước</a:t>
            </a:r>
            <a:r>
              <a:rPr lang="en-US" b="1" i="1" dirty="0">
                <a:solidFill>
                  <a:srgbClr val="0000FF"/>
                </a:solidFill>
              </a:rPr>
              <a:t> 2</a:t>
            </a:r>
            <a:r>
              <a:rPr lang="en-US" dirty="0">
                <a:solidFill>
                  <a:srgbClr val="0000FF"/>
                </a:solidFill>
              </a:rPr>
              <a:t>. </a:t>
            </a:r>
            <a:r>
              <a:rPr lang="en-US" dirty="0" err="1">
                <a:solidFill>
                  <a:srgbClr val="0000FF"/>
                </a:solidFill>
              </a:rPr>
              <a:t>Giải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phương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trình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tích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rồi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kết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luận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16" name="AutoShape 58"/>
          <p:cNvSpPr>
            <a:spLocks/>
          </p:cNvSpPr>
          <p:nvPr/>
        </p:nvSpPr>
        <p:spPr bwMode="auto">
          <a:xfrm flipH="1">
            <a:off x="5023047" y="4619935"/>
            <a:ext cx="89012" cy="1761393"/>
          </a:xfrm>
          <a:prstGeom prst="leftBrace">
            <a:avLst>
              <a:gd name="adj1" fmla="val 82547"/>
              <a:gd name="adj2" fmla="val 50000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" name="AutoShape 59"/>
          <p:cNvSpPr>
            <a:spLocks/>
          </p:cNvSpPr>
          <p:nvPr/>
        </p:nvSpPr>
        <p:spPr bwMode="auto">
          <a:xfrm flipH="1">
            <a:off x="5023048" y="2564904"/>
            <a:ext cx="89012" cy="1944216"/>
          </a:xfrm>
          <a:prstGeom prst="leftBrace">
            <a:avLst>
              <a:gd name="adj1" fmla="val 68296"/>
              <a:gd name="adj2" fmla="val 50000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2028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6" grpId="0"/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99592" y="188640"/>
            <a:ext cx="7200800" cy="648072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836712"/>
            <a:ext cx="471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Phương trình tích và cách giải:</a:t>
            </a:r>
            <a:endParaRPr lang="en-US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268760"/>
            <a:ext cx="3096345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A( x ) .  B( x ) = 0    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0"/>
          <p:cNvSpPr>
            <a:spLocks noChangeArrowheads="1"/>
          </p:cNvSpPr>
          <p:nvPr/>
        </p:nvSpPr>
        <p:spPr bwMode="auto">
          <a:xfrm>
            <a:off x="3563888" y="1268760"/>
            <a:ext cx="37444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A(x)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0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B(x)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39"/>
          <p:cNvSpPr txBox="1">
            <a:spLocks noChangeArrowheads="1"/>
          </p:cNvSpPr>
          <p:nvPr/>
        </p:nvSpPr>
        <p:spPr bwMode="auto">
          <a:xfrm>
            <a:off x="23982" y="1772816"/>
            <a:ext cx="18117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b="1" u="sng" dirty="0">
                <a:solidFill>
                  <a:srgbClr val="FF0000"/>
                </a:solidFill>
              </a:rPr>
              <a:t>2. </a:t>
            </a:r>
            <a:r>
              <a:rPr lang="en-US" sz="2400" b="1" u="sng" dirty="0" err="1">
                <a:solidFill>
                  <a:srgbClr val="FF0000"/>
                </a:solidFill>
              </a:rPr>
              <a:t>Áp</a:t>
            </a:r>
            <a:r>
              <a:rPr lang="en-US" sz="2400" b="1" u="sng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dụng</a:t>
            </a:r>
            <a:r>
              <a:rPr lang="en-US" sz="2400" b="1" dirty="0" smtClean="0">
                <a:solidFill>
                  <a:srgbClr val="FF0000"/>
                </a:solidFill>
              </a:rPr>
              <a:t>: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932040" y="2132856"/>
            <a:ext cx="4094562" cy="4248472"/>
            <a:chOff x="887724" y="2636912"/>
            <a:chExt cx="4094562" cy="4248472"/>
          </a:xfrm>
        </p:grpSpPr>
        <p:sp>
          <p:nvSpPr>
            <p:cNvPr id="10" name="Rectangle 40"/>
            <p:cNvSpPr>
              <a:spLocks noChangeArrowheads="1"/>
            </p:cNvSpPr>
            <p:nvPr/>
          </p:nvSpPr>
          <p:spPr bwMode="auto">
            <a:xfrm>
              <a:off x="962223" y="2636912"/>
              <a:ext cx="375615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 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c)  (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x 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+ 1)(x + 4) = (2 – x)(2 + x)</a:t>
              </a:r>
            </a:p>
          </p:txBody>
        </p:sp>
        <p:sp>
          <p:nvSpPr>
            <p:cNvPr id="11" name="Rectangle 41"/>
            <p:cNvSpPr>
              <a:spLocks noChangeArrowheads="1"/>
            </p:cNvSpPr>
            <p:nvPr/>
          </p:nvSpPr>
          <p:spPr bwMode="auto">
            <a:xfrm>
              <a:off x="1022548" y="3028890"/>
              <a:ext cx="39597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 (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x + 1)(x + 4) – (2 – x)(2 + x) = 0</a:t>
              </a:r>
            </a:p>
          </p:txBody>
        </p:sp>
        <p:sp>
          <p:nvSpPr>
            <p:cNvPr id="12" name="Rectangle 42"/>
            <p:cNvSpPr>
              <a:spLocks noChangeArrowheads="1"/>
            </p:cNvSpPr>
            <p:nvPr/>
          </p:nvSpPr>
          <p:spPr bwMode="auto">
            <a:xfrm>
              <a:off x="1005086" y="3789040"/>
              <a:ext cx="331052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 x</a:t>
              </a:r>
              <a:r>
                <a:rPr lang="en-US" sz="2000" baseline="30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+ x + 4x + 4 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–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4</a:t>
              </a:r>
              <a:r>
                <a:rPr lang="en-US" sz="2000" baseline="30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+ x</a:t>
              </a:r>
              <a:r>
                <a:rPr lang="en-US" sz="2000" baseline="30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= 0</a:t>
              </a:r>
            </a:p>
          </p:txBody>
        </p:sp>
        <p:sp>
          <p:nvSpPr>
            <p:cNvPr id="13" name="Rectangle 43"/>
            <p:cNvSpPr>
              <a:spLocks noChangeArrowheads="1"/>
            </p:cNvSpPr>
            <p:nvPr/>
          </p:nvSpPr>
          <p:spPr bwMode="auto">
            <a:xfrm>
              <a:off x="1024136" y="4181018"/>
              <a:ext cx="178766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 2x</a:t>
              </a:r>
              <a:r>
                <a:rPr lang="en-US" sz="2000" baseline="30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+ 5x 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= 0</a:t>
              </a:r>
            </a:p>
          </p:txBody>
        </p:sp>
        <p:sp>
          <p:nvSpPr>
            <p:cNvPr id="14" name="Rectangle 44"/>
            <p:cNvSpPr>
              <a:spLocks noChangeArrowheads="1"/>
            </p:cNvSpPr>
            <p:nvPr/>
          </p:nvSpPr>
          <p:spPr bwMode="auto">
            <a:xfrm>
              <a:off x="1030486" y="4541058"/>
              <a:ext cx="2000869" cy="40011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 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x. (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2x + 5) 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= 0</a:t>
              </a:r>
            </a:p>
          </p:txBody>
        </p:sp>
        <p:sp>
          <p:nvSpPr>
            <p:cNvPr id="19" name="Text Box 49"/>
            <p:cNvSpPr txBox="1">
              <a:spLocks noChangeArrowheads="1"/>
            </p:cNvSpPr>
            <p:nvPr/>
          </p:nvSpPr>
          <p:spPr bwMode="auto">
            <a:xfrm>
              <a:off x="887724" y="6177498"/>
              <a:ext cx="246014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 dirty="0" err="1"/>
                <a:t>Vậy</a:t>
              </a:r>
              <a:r>
                <a:rPr lang="en-US" b="1" dirty="0"/>
                <a:t> </a:t>
              </a:r>
              <a:r>
                <a:rPr lang="en-US" b="1" dirty="0" smtClean="0"/>
                <a:t>S </a:t>
              </a:r>
              <a:r>
                <a:rPr lang="en-US" b="1" dirty="0"/>
                <a:t>= { 0 ; - 2,5 }</a:t>
              </a:r>
            </a:p>
            <a:p>
              <a:pPr eaLnBrk="1" hangingPunct="1"/>
              <a:endParaRPr lang="en-US" b="1" dirty="0"/>
            </a:p>
          </p:txBody>
        </p:sp>
        <p:sp>
          <p:nvSpPr>
            <p:cNvPr id="24" name="Rectangle 60"/>
            <p:cNvSpPr>
              <a:spLocks noChangeArrowheads="1"/>
            </p:cNvSpPr>
            <p:nvPr/>
          </p:nvSpPr>
          <p:spPr bwMode="auto">
            <a:xfrm>
              <a:off x="1041598" y="4901098"/>
              <a:ext cx="271580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 x = 0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hoặc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2x + 5 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= 0</a:t>
              </a:r>
            </a:p>
          </p:txBody>
        </p:sp>
        <p:sp>
          <p:nvSpPr>
            <p:cNvPr id="25" name="Rectangle 42"/>
            <p:cNvSpPr>
              <a:spLocks noChangeArrowheads="1"/>
            </p:cNvSpPr>
            <p:nvPr/>
          </p:nvSpPr>
          <p:spPr bwMode="auto">
            <a:xfrm>
              <a:off x="1016198" y="3439938"/>
              <a:ext cx="353494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 x</a:t>
              </a:r>
              <a:r>
                <a:rPr lang="en-US" sz="2000" baseline="30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+ x + 4x + 4 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– (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4</a:t>
              </a:r>
              <a:r>
                <a:rPr lang="en-US" sz="2000" baseline="30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– 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x</a:t>
              </a:r>
              <a:r>
                <a:rPr lang="en-US" sz="2000" baseline="30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)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= 0</a:t>
              </a:r>
            </a:p>
          </p:txBody>
        </p:sp>
        <p:sp>
          <p:nvSpPr>
            <p:cNvPr id="26" name="Rectangle 60"/>
            <p:cNvSpPr>
              <a:spLocks noChangeArrowheads="1"/>
            </p:cNvSpPr>
            <p:nvPr/>
          </p:nvSpPr>
          <p:spPr bwMode="auto">
            <a:xfrm>
              <a:off x="1043608" y="5301208"/>
              <a:ext cx="252825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 x = 0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hoặc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2x 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= - 5 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Rectangle 60"/>
            <p:cNvSpPr>
              <a:spLocks noChangeArrowheads="1"/>
            </p:cNvSpPr>
            <p:nvPr/>
          </p:nvSpPr>
          <p:spPr bwMode="auto">
            <a:xfrm>
              <a:off x="1043608" y="5693186"/>
              <a:ext cx="259237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 x = 0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hoặc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x = - 2,5 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9" name="Straight Connector 28"/>
          <p:cNvCxnSpPr/>
          <p:nvPr/>
        </p:nvCxnSpPr>
        <p:spPr>
          <a:xfrm>
            <a:off x="5004048" y="2060848"/>
            <a:ext cx="0" cy="46805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79"/>
          <p:cNvSpPr txBox="1">
            <a:spLocks noChangeArrowheads="1"/>
          </p:cNvSpPr>
          <p:nvPr/>
        </p:nvSpPr>
        <p:spPr bwMode="auto">
          <a:xfrm>
            <a:off x="35496" y="2204864"/>
            <a:ext cx="3314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u="sng" dirty="0" err="1" smtClean="0"/>
              <a:t>Ví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dụ</a:t>
            </a:r>
            <a:r>
              <a:rPr lang="en-US" b="1" u="sng" dirty="0" smtClean="0"/>
              <a:t> :</a:t>
            </a:r>
            <a:r>
              <a:rPr lang="en-US" b="1" dirty="0" smtClean="0"/>
              <a:t>  </a:t>
            </a:r>
            <a:r>
              <a:rPr lang="en-US" i="1" dirty="0" err="1" smtClean="0"/>
              <a:t>Giải</a:t>
            </a:r>
            <a:r>
              <a:rPr lang="en-US" i="1" dirty="0" smtClean="0"/>
              <a:t> </a:t>
            </a:r>
            <a:r>
              <a:rPr lang="en-US" i="1" dirty="0" err="1"/>
              <a:t>phương</a:t>
            </a:r>
            <a:r>
              <a:rPr lang="en-US" i="1" dirty="0"/>
              <a:t> </a:t>
            </a:r>
            <a:r>
              <a:rPr lang="en-US" i="1" dirty="0" err="1"/>
              <a:t>trình</a:t>
            </a:r>
            <a:r>
              <a:rPr lang="en-US" i="1" dirty="0" smtClean="0"/>
              <a:t>: </a:t>
            </a:r>
            <a:endParaRPr lang="en-US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252795" y="2627620"/>
            <a:ext cx="2735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(x – 6)(x +1) = 2( x + 1)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0"/>
          <p:cNvSpPr>
            <a:spLocks noChangeArrowheads="1"/>
          </p:cNvSpPr>
          <p:nvPr/>
        </p:nvSpPr>
        <p:spPr bwMode="auto">
          <a:xfrm>
            <a:off x="252795" y="3059668"/>
            <a:ext cx="30974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(x – 6)(x + 1) – 2(x +1) = 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0"/>
          <p:cNvSpPr>
            <a:spLocks noChangeArrowheads="1"/>
          </p:cNvSpPr>
          <p:nvPr/>
        </p:nvSpPr>
        <p:spPr bwMode="auto">
          <a:xfrm>
            <a:off x="252795" y="3491716"/>
            <a:ext cx="26630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(x + 1)( x – 6  – 2) = 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0"/>
          <p:cNvSpPr>
            <a:spLocks noChangeArrowheads="1"/>
          </p:cNvSpPr>
          <p:nvPr/>
        </p:nvSpPr>
        <p:spPr bwMode="auto">
          <a:xfrm>
            <a:off x="252794" y="3923764"/>
            <a:ext cx="230298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(x + 1)( x – 8) = 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0"/>
          <p:cNvSpPr>
            <a:spLocks noChangeArrowheads="1"/>
          </p:cNvSpPr>
          <p:nvPr/>
        </p:nvSpPr>
        <p:spPr bwMode="auto">
          <a:xfrm>
            <a:off x="252795" y="4571836"/>
            <a:ext cx="29510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x + 1 = 0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hoặc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x – 8 = 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0"/>
          <p:cNvSpPr>
            <a:spLocks noChangeArrowheads="1"/>
          </p:cNvSpPr>
          <p:nvPr/>
        </p:nvSpPr>
        <p:spPr bwMode="auto">
          <a:xfrm>
            <a:off x="252795" y="5075892"/>
            <a:ext cx="24469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x = - 1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hoặc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x  = 8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40"/>
          <p:cNvSpPr>
            <a:spLocks noChangeArrowheads="1"/>
          </p:cNvSpPr>
          <p:nvPr/>
        </p:nvSpPr>
        <p:spPr bwMode="auto">
          <a:xfrm>
            <a:off x="179512" y="5579948"/>
            <a:ext cx="20519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 - 1 ; 8}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55"/>
          <p:cNvSpPr txBox="1">
            <a:spLocks noChangeArrowheads="1"/>
          </p:cNvSpPr>
          <p:nvPr/>
        </p:nvSpPr>
        <p:spPr bwMode="auto">
          <a:xfrm>
            <a:off x="3284240" y="2589872"/>
            <a:ext cx="1719808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b="1" i="1" dirty="0" err="1">
                <a:solidFill>
                  <a:srgbClr val="0000FF"/>
                </a:solidFill>
              </a:rPr>
              <a:t>Bước</a:t>
            </a:r>
            <a:r>
              <a:rPr lang="en-US" b="1" i="1" dirty="0">
                <a:solidFill>
                  <a:srgbClr val="0000FF"/>
                </a:solidFill>
              </a:rPr>
              <a:t> 1</a:t>
            </a:r>
            <a:r>
              <a:rPr lang="en-US" dirty="0">
                <a:solidFill>
                  <a:srgbClr val="0000FF"/>
                </a:solidFill>
              </a:rPr>
              <a:t>. </a:t>
            </a:r>
            <a:r>
              <a:rPr lang="en-US" dirty="0" err="1">
                <a:solidFill>
                  <a:srgbClr val="0000FF"/>
                </a:solidFill>
              </a:rPr>
              <a:t>Đưa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phương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trình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đã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cho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về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dạng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phương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trình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tích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32" name="AutoShape 59"/>
          <p:cNvSpPr>
            <a:spLocks/>
          </p:cNvSpPr>
          <p:nvPr/>
        </p:nvSpPr>
        <p:spPr bwMode="auto">
          <a:xfrm flipH="1">
            <a:off x="3131839" y="2564904"/>
            <a:ext cx="45719" cy="1728192"/>
          </a:xfrm>
          <a:prstGeom prst="leftBrace">
            <a:avLst>
              <a:gd name="adj1" fmla="val 68296"/>
              <a:gd name="adj2" fmla="val 50000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0" name="Text Box 57"/>
          <p:cNvSpPr txBox="1">
            <a:spLocks noChangeArrowheads="1"/>
          </p:cNvSpPr>
          <p:nvPr/>
        </p:nvSpPr>
        <p:spPr bwMode="auto">
          <a:xfrm>
            <a:off x="3131840" y="4625841"/>
            <a:ext cx="178231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b="1" i="1" dirty="0" err="1">
                <a:solidFill>
                  <a:srgbClr val="0000FF"/>
                </a:solidFill>
              </a:rPr>
              <a:t>Bước</a:t>
            </a:r>
            <a:r>
              <a:rPr lang="en-US" b="1" i="1" dirty="0">
                <a:solidFill>
                  <a:srgbClr val="0000FF"/>
                </a:solidFill>
              </a:rPr>
              <a:t> 2</a:t>
            </a:r>
            <a:r>
              <a:rPr lang="en-US" dirty="0">
                <a:solidFill>
                  <a:srgbClr val="0000FF"/>
                </a:solidFill>
              </a:rPr>
              <a:t>. </a:t>
            </a:r>
            <a:r>
              <a:rPr lang="en-US" dirty="0" err="1">
                <a:solidFill>
                  <a:srgbClr val="0000FF"/>
                </a:solidFill>
              </a:rPr>
              <a:t>Giải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phương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trình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tích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rồi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kết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luận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41" name="AutoShape 58"/>
          <p:cNvSpPr>
            <a:spLocks/>
          </p:cNvSpPr>
          <p:nvPr/>
        </p:nvSpPr>
        <p:spPr bwMode="auto">
          <a:xfrm flipH="1">
            <a:off x="2987824" y="4581128"/>
            <a:ext cx="72008" cy="1296144"/>
          </a:xfrm>
          <a:prstGeom prst="leftBrace">
            <a:avLst>
              <a:gd name="adj1" fmla="val 82547"/>
              <a:gd name="adj2" fmla="val 50000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0040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6" grpId="0"/>
      <p:bldP spid="31" grpId="0"/>
      <p:bldP spid="33" grpId="0"/>
      <p:bldP spid="34" grpId="0"/>
      <p:bldP spid="35" grpId="0"/>
      <p:bldP spid="36" grpId="0" animBg="1"/>
      <p:bldP spid="37" grpId="0"/>
      <p:bldP spid="38" grpId="0"/>
      <p:bldP spid="39" grpId="0"/>
      <p:bldP spid="30" grpId="0"/>
      <p:bldP spid="32" grpId="0" animBg="1"/>
      <p:bldP spid="40" grpId="0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99592" y="188640"/>
            <a:ext cx="7200800" cy="648072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836712"/>
            <a:ext cx="471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Phương trình tích và cách giải:</a:t>
            </a:r>
            <a:endParaRPr lang="en-US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268760"/>
            <a:ext cx="3096345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A( x ) .  B( x ) = 0    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0"/>
          <p:cNvSpPr>
            <a:spLocks noChangeArrowheads="1"/>
          </p:cNvSpPr>
          <p:nvPr/>
        </p:nvSpPr>
        <p:spPr bwMode="auto">
          <a:xfrm>
            <a:off x="3563888" y="1268760"/>
            <a:ext cx="37444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A(x)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0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B(x)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39"/>
          <p:cNvSpPr txBox="1">
            <a:spLocks noChangeArrowheads="1"/>
          </p:cNvSpPr>
          <p:nvPr/>
        </p:nvSpPr>
        <p:spPr bwMode="auto">
          <a:xfrm>
            <a:off x="23982" y="1772816"/>
            <a:ext cx="18117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b="1" u="sng" dirty="0">
                <a:solidFill>
                  <a:srgbClr val="FF0000"/>
                </a:solidFill>
              </a:rPr>
              <a:t>2. </a:t>
            </a:r>
            <a:r>
              <a:rPr lang="en-US" sz="2400" b="1" u="sng" dirty="0" err="1">
                <a:solidFill>
                  <a:srgbClr val="FF0000"/>
                </a:solidFill>
              </a:rPr>
              <a:t>Áp</a:t>
            </a:r>
            <a:r>
              <a:rPr lang="en-US" sz="2400" b="1" u="sng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dụng</a:t>
            </a:r>
            <a:r>
              <a:rPr lang="en-US" sz="2400" b="1" dirty="0" smtClean="0">
                <a:solidFill>
                  <a:srgbClr val="FF0000"/>
                </a:solidFill>
              </a:rPr>
              <a:t>: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 Box 79"/>
          <p:cNvSpPr txBox="1">
            <a:spLocks noChangeArrowheads="1"/>
          </p:cNvSpPr>
          <p:nvPr/>
        </p:nvSpPr>
        <p:spPr bwMode="auto">
          <a:xfrm>
            <a:off x="35496" y="2204864"/>
            <a:ext cx="3314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u="sng" dirty="0" err="1" smtClean="0"/>
              <a:t>Ví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dụ</a:t>
            </a:r>
            <a:r>
              <a:rPr lang="en-US" b="1" u="sng" dirty="0" smtClean="0"/>
              <a:t> :</a:t>
            </a:r>
            <a:r>
              <a:rPr lang="en-US" b="1" dirty="0" smtClean="0"/>
              <a:t>  </a:t>
            </a:r>
            <a:r>
              <a:rPr lang="en-US" i="1" dirty="0" err="1" smtClean="0"/>
              <a:t>Giải</a:t>
            </a:r>
            <a:r>
              <a:rPr lang="en-US" i="1" dirty="0" smtClean="0"/>
              <a:t> </a:t>
            </a:r>
            <a:r>
              <a:rPr lang="en-US" i="1" dirty="0" err="1"/>
              <a:t>phương</a:t>
            </a:r>
            <a:r>
              <a:rPr lang="en-US" i="1" dirty="0"/>
              <a:t> </a:t>
            </a:r>
            <a:r>
              <a:rPr lang="en-US" i="1" dirty="0" err="1"/>
              <a:t>trình</a:t>
            </a:r>
            <a:r>
              <a:rPr lang="en-US" i="1" dirty="0" smtClean="0"/>
              <a:t>: </a:t>
            </a:r>
            <a:endParaRPr lang="en-US" i="1" dirty="0"/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1143000" y="3545160"/>
            <a:ext cx="655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i="1" u="sng" dirty="0" err="1">
                <a:latin typeface="Times New Roman" pitchFamily="18" charset="0"/>
              </a:rPr>
              <a:t>Trong</a:t>
            </a:r>
            <a:r>
              <a:rPr lang="en-US" sz="1800" b="1" i="1" u="sng" dirty="0">
                <a:latin typeface="Times New Roman" pitchFamily="18" charset="0"/>
              </a:rPr>
              <a:t> </a:t>
            </a:r>
            <a:r>
              <a:rPr lang="en-US" sz="1800" b="1" i="1" u="sng" dirty="0" smtClean="0">
                <a:latin typeface="Times New Roman" pitchFamily="18" charset="0"/>
              </a:rPr>
              <a:t>VD</a:t>
            </a:r>
            <a:r>
              <a:rPr lang="vi-VN" sz="1800" b="1" i="1" u="sng" dirty="0" smtClean="0">
                <a:latin typeface="Times New Roman" pitchFamily="18" charset="0"/>
              </a:rPr>
              <a:t> câu b, c </a:t>
            </a:r>
            <a:r>
              <a:rPr lang="en-US" sz="1800" b="1" i="1" u="sng" dirty="0" smtClean="0">
                <a:latin typeface="Times New Roman" pitchFamily="18" charset="0"/>
              </a:rPr>
              <a:t> </a:t>
            </a:r>
            <a:r>
              <a:rPr lang="en-US" sz="1800" b="1" i="1" u="sng" dirty="0">
                <a:latin typeface="Times New Roman" pitchFamily="18" charset="0"/>
              </a:rPr>
              <a:t>ta </a:t>
            </a:r>
            <a:r>
              <a:rPr lang="en-US" sz="1800" b="1" i="1" u="sng" dirty="0" err="1">
                <a:latin typeface="Times New Roman" pitchFamily="18" charset="0"/>
              </a:rPr>
              <a:t>đã</a:t>
            </a:r>
            <a:r>
              <a:rPr lang="en-US" sz="1800" b="1" i="1" u="sng" dirty="0">
                <a:latin typeface="Times New Roman" pitchFamily="18" charset="0"/>
              </a:rPr>
              <a:t> </a:t>
            </a:r>
            <a:r>
              <a:rPr lang="en-US" sz="1800" b="1" i="1" u="sng" dirty="0" err="1">
                <a:latin typeface="Times New Roman" pitchFamily="18" charset="0"/>
              </a:rPr>
              <a:t>thực</a:t>
            </a:r>
            <a:r>
              <a:rPr lang="en-US" sz="1800" b="1" i="1" u="sng" dirty="0">
                <a:latin typeface="Times New Roman" pitchFamily="18" charset="0"/>
              </a:rPr>
              <a:t> </a:t>
            </a:r>
            <a:r>
              <a:rPr lang="en-US" sz="1800" b="1" i="1" u="sng" dirty="0" err="1">
                <a:latin typeface="Times New Roman" pitchFamily="18" charset="0"/>
              </a:rPr>
              <a:t>hiện</a:t>
            </a:r>
            <a:r>
              <a:rPr lang="en-US" sz="1800" b="1" i="1" u="sng" dirty="0">
                <a:latin typeface="Times New Roman" pitchFamily="18" charset="0"/>
              </a:rPr>
              <a:t> 2 </a:t>
            </a:r>
            <a:r>
              <a:rPr lang="en-US" sz="1800" b="1" i="1" u="sng" dirty="0" err="1">
                <a:latin typeface="Times New Roman" pitchFamily="18" charset="0"/>
              </a:rPr>
              <a:t>bước</a:t>
            </a:r>
            <a:r>
              <a:rPr lang="en-US" sz="1800" b="1" i="1" u="sng" dirty="0">
                <a:latin typeface="Times New Roman" pitchFamily="18" charset="0"/>
              </a:rPr>
              <a:t> </a:t>
            </a:r>
            <a:r>
              <a:rPr lang="en-US" sz="1800" b="1" i="1" u="sng" dirty="0" err="1">
                <a:latin typeface="Times New Roman" pitchFamily="18" charset="0"/>
              </a:rPr>
              <a:t>giải</a:t>
            </a:r>
            <a:r>
              <a:rPr lang="en-US" sz="1800" b="1" i="1" u="sng" dirty="0">
                <a:latin typeface="Times New Roman" pitchFamily="18" charset="0"/>
              </a:rPr>
              <a:t> </a:t>
            </a:r>
            <a:r>
              <a:rPr lang="en-US" sz="1800" b="1" i="1" u="sng" dirty="0" err="1">
                <a:latin typeface="Times New Roman" pitchFamily="18" charset="0"/>
              </a:rPr>
              <a:t>sau</a:t>
            </a:r>
            <a:r>
              <a:rPr lang="en-US" sz="1800" b="1" i="1" u="sng" dirty="0">
                <a:latin typeface="Times New Roman" pitchFamily="18" charset="0"/>
              </a:rPr>
              <a:t>:</a:t>
            </a: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2209800" y="4707210"/>
            <a:ext cx="2514600" cy="7127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</a:rPr>
              <a:t>Đưa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</a:rPr>
              <a:t>trình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</a:rPr>
              <a:t>đã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</a:rPr>
              <a:t>cho</a:t>
            </a:r>
            <a:endParaRPr lang="en-US" sz="16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</a:rPr>
              <a:t>về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</a:rPr>
              <a:t>dạng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</a:rPr>
              <a:t>trình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itchFamily="18" charset="0"/>
              </a:rPr>
              <a:t>tích</a:t>
            </a:r>
            <a:r>
              <a:rPr lang="en-US" sz="1600" b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838200" y="6078810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Bước 2.</a:t>
            </a:r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762000" y="4783410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Bước 1.</a:t>
            </a:r>
          </a:p>
        </p:txBody>
      </p:sp>
      <p:grpSp>
        <p:nvGrpSpPr>
          <p:cNvPr id="12" name="Group 31"/>
          <p:cNvGrpSpPr>
            <a:grpSpLocks/>
          </p:cNvGrpSpPr>
          <p:nvPr/>
        </p:nvGrpSpPr>
        <p:grpSpPr bwMode="auto">
          <a:xfrm>
            <a:off x="4724400" y="4192860"/>
            <a:ext cx="4029075" cy="895350"/>
            <a:chOff x="2976" y="1452"/>
            <a:chExt cx="2538" cy="564"/>
          </a:xfrm>
        </p:grpSpPr>
        <p:sp>
          <p:nvSpPr>
            <p:cNvPr id="13" name="Line 25"/>
            <p:cNvSpPr>
              <a:spLocks noChangeShapeType="1"/>
            </p:cNvSpPr>
            <p:nvPr/>
          </p:nvSpPr>
          <p:spPr bwMode="auto">
            <a:xfrm flipV="1">
              <a:off x="2976" y="1584"/>
              <a:ext cx="48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Text Box 28"/>
            <p:cNvSpPr txBox="1">
              <a:spLocks noChangeArrowheads="1"/>
            </p:cNvSpPr>
            <p:nvPr/>
          </p:nvSpPr>
          <p:spPr bwMode="auto">
            <a:xfrm>
              <a:off x="3450" y="1452"/>
              <a:ext cx="2064" cy="37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0000FF"/>
                  </a:solidFill>
                  <a:latin typeface="Times New Roman" pitchFamily="18" charset="0"/>
                </a:rPr>
                <a:t>Chuyển</a:t>
              </a:r>
              <a:r>
                <a:rPr lang="en-US" sz="1600" b="1" dirty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sz="1600" b="1" dirty="0" err="1">
                  <a:solidFill>
                    <a:srgbClr val="0000FF"/>
                  </a:solidFill>
                  <a:latin typeface="Times New Roman" pitchFamily="18" charset="0"/>
                </a:rPr>
                <a:t>tất</a:t>
              </a:r>
              <a:r>
                <a:rPr lang="en-US" sz="1600" b="1" dirty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sz="1600" b="1" dirty="0" err="1">
                  <a:solidFill>
                    <a:srgbClr val="0000FF"/>
                  </a:solidFill>
                  <a:latin typeface="Times New Roman" pitchFamily="18" charset="0"/>
                </a:rPr>
                <a:t>cả</a:t>
              </a:r>
              <a:r>
                <a:rPr lang="en-US" sz="1600" b="1" dirty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sz="1600" b="1" dirty="0" err="1">
                  <a:solidFill>
                    <a:srgbClr val="0000FF"/>
                  </a:solidFill>
                  <a:latin typeface="Times New Roman" pitchFamily="18" charset="0"/>
                </a:rPr>
                <a:t>các</a:t>
              </a:r>
              <a:r>
                <a:rPr lang="en-US" sz="1600" b="1" dirty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sz="1600" b="1" dirty="0" err="1">
                  <a:solidFill>
                    <a:srgbClr val="0000FF"/>
                  </a:solidFill>
                  <a:latin typeface="Times New Roman" pitchFamily="18" charset="0"/>
                </a:rPr>
                <a:t>hạng</a:t>
              </a:r>
              <a:r>
                <a:rPr lang="en-US" sz="1600" b="1" dirty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sz="1600" b="1" dirty="0" err="1">
                  <a:solidFill>
                    <a:srgbClr val="0000FF"/>
                  </a:solidFill>
                  <a:latin typeface="Times New Roman" pitchFamily="18" charset="0"/>
                </a:rPr>
                <a:t>tử</a:t>
              </a:r>
              <a:r>
                <a:rPr lang="en-US" sz="1600" b="1" dirty="0">
                  <a:solidFill>
                    <a:srgbClr val="0000FF"/>
                  </a:solidFill>
                  <a:latin typeface="Times New Roman" pitchFamily="18" charset="0"/>
                </a:rPr>
                <a:t> sang </a:t>
              </a:r>
              <a:r>
                <a:rPr lang="en-US" sz="1600" b="1" dirty="0" err="1">
                  <a:solidFill>
                    <a:srgbClr val="0000FF"/>
                  </a:solidFill>
                  <a:latin typeface="Times New Roman" pitchFamily="18" charset="0"/>
                </a:rPr>
                <a:t>vế</a:t>
              </a:r>
              <a:r>
                <a:rPr lang="en-US" sz="1600" b="1" dirty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sz="1600" b="1" dirty="0" err="1">
                  <a:solidFill>
                    <a:srgbClr val="0000FF"/>
                  </a:solidFill>
                  <a:latin typeface="Times New Roman" pitchFamily="18" charset="0"/>
                </a:rPr>
                <a:t>trái</a:t>
              </a:r>
              <a:r>
                <a:rPr lang="en-US" sz="1600" b="1" dirty="0">
                  <a:solidFill>
                    <a:srgbClr val="0000FF"/>
                  </a:solidFill>
                  <a:latin typeface="Times New Roman" pitchFamily="18" charset="0"/>
                </a:rPr>
                <a:t> (</a:t>
              </a:r>
              <a:r>
                <a:rPr lang="en-US" sz="1600" b="1" dirty="0" err="1">
                  <a:solidFill>
                    <a:srgbClr val="0000FF"/>
                  </a:solidFill>
                  <a:latin typeface="Times New Roman" pitchFamily="18" charset="0"/>
                </a:rPr>
                <a:t>lúc</a:t>
              </a:r>
              <a:r>
                <a:rPr lang="en-US" sz="1600" b="1" dirty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sz="1600" b="1" dirty="0" err="1">
                  <a:solidFill>
                    <a:srgbClr val="0000FF"/>
                  </a:solidFill>
                  <a:latin typeface="Times New Roman" pitchFamily="18" charset="0"/>
                </a:rPr>
                <a:t>này</a:t>
              </a:r>
              <a:r>
                <a:rPr lang="en-US" sz="1600" b="1" dirty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sz="1600" b="1" dirty="0" err="1">
                  <a:solidFill>
                    <a:srgbClr val="0000FF"/>
                  </a:solidFill>
                  <a:latin typeface="Times New Roman" pitchFamily="18" charset="0"/>
                </a:rPr>
                <a:t>vế</a:t>
              </a:r>
              <a:r>
                <a:rPr lang="en-US" sz="1600" b="1" dirty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sz="1600" b="1" dirty="0" err="1">
                  <a:solidFill>
                    <a:srgbClr val="0000FF"/>
                  </a:solidFill>
                  <a:latin typeface="Times New Roman" pitchFamily="18" charset="0"/>
                </a:rPr>
                <a:t>phải</a:t>
              </a:r>
              <a:r>
                <a:rPr lang="en-US" sz="1600" b="1" dirty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sz="1600" b="1" dirty="0" err="1">
                  <a:solidFill>
                    <a:srgbClr val="0000FF"/>
                  </a:solidFill>
                  <a:latin typeface="Times New Roman" pitchFamily="18" charset="0"/>
                </a:rPr>
                <a:t>bằng</a:t>
              </a:r>
              <a:r>
                <a:rPr lang="en-US" sz="1600" b="1" dirty="0">
                  <a:solidFill>
                    <a:srgbClr val="0000FF"/>
                  </a:solidFill>
                  <a:latin typeface="Times New Roman" pitchFamily="18" charset="0"/>
                </a:rPr>
                <a:t> 0)</a:t>
              </a:r>
            </a:p>
          </p:txBody>
        </p:sp>
      </p:grpSp>
      <p:grpSp>
        <p:nvGrpSpPr>
          <p:cNvPr id="15" name="Group 32"/>
          <p:cNvGrpSpPr>
            <a:grpSpLocks/>
          </p:cNvGrpSpPr>
          <p:nvPr/>
        </p:nvGrpSpPr>
        <p:grpSpPr bwMode="auto">
          <a:xfrm>
            <a:off x="4724400" y="4954860"/>
            <a:ext cx="4038600" cy="346075"/>
            <a:chOff x="2976" y="1932"/>
            <a:chExt cx="2544" cy="218"/>
          </a:xfrm>
        </p:grpSpPr>
        <p:sp>
          <p:nvSpPr>
            <p:cNvPr id="16" name="Line 26"/>
            <p:cNvSpPr>
              <a:spLocks noChangeShapeType="1"/>
            </p:cNvSpPr>
            <p:nvPr/>
          </p:nvSpPr>
          <p:spPr bwMode="auto">
            <a:xfrm flipV="1">
              <a:off x="2976" y="201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Text Box 29"/>
            <p:cNvSpPr txBox="1">
              <a:spLocks noChangeArrowheads="1"/>
            </p:cNvSpPr>
            <p:nvPr/>
          </p:nvSpPr>
          <p:spPr bwMode="auto">
            <a:xfrm>
              <a:off x="3456" y="1932"/>
              <a:ext cx="2064" cy="21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600" b="1">
                  <a:solidFill>
                    <a:srgbClr val="0000FF"/>
                  </a:solidFill>
                  <a:latin typeface="Times New Roman" pitchFamily="18" charset="0"/>
                </a:rPr>
                <a:t>rút gọn vế trái </a:t>
              </a:r>
            </a:p>
          </p:txBody>
        </p:sp>
      </p:grpSp>
      <p:grpSp>
        <p:nvGrpSpPr>
          <p:cNvPr id="18" name="Group 33"/>
          <p:cNvGrpSpPr>
            <a:grpSpLocks/>
          </p:cNvGrpSpPr>
          <p:nvPr/>
        </p:nvGrpSpPr>
        <p:grpSpPr bwMode="auto">
          <a:xfrm>
            <a:off x="4724400" y="5088210"/>
            <a:ext cx="4038600" cy="1066800"/>
            <a:chOff x="2976" y="2016"/>
            <a:chExt cx="2544" cy="672"/>
          </a:xfrm>
        </p:grpSpPr>
        <p:sp>
          <p:nvSpPr>
            <p:cNvPr id="19" name="Line 27"/>
            <p:cNvSpPr>
              <a:spLocks noChangeShapeType="1"/>
            </p:cNvSpPr>
            <p:nvPr/>
          </p:nvSpPr>
          <p:spPr bwMode="auto">
            <a:xfrm>
              <a:off x="2976" y="2016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Text Box 30"/>
            <p:cNvSpPr txBox="1">
              <a:spLocks noChangeArrowheads="1"/>
            </p:cNvSpPr>
            <p:nvPr/>
          </p:nvSpPr>
          <p:spPr bwMode="auto">
            <a:xfrm>
              <a:off x="3456" y="2316"/>
              <a:ext cx="2064" cy="37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Times New Roman" pitchFamily="18" charset="0"/>
                </a:rPr>
                <a:t>phân tích đa thức vế trái thành nhân tử</a:t>
              </a:r>
            </a:p>
          </p:txBody>
        </p:sp>
      </p:grp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2209800" y="6078810"/>
            <a:ext cx="2514600" cy="5905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Times New Roman" pitchFamily="18" charset="0"/>
              </a:rPr>
              <a:t>Giải phương trình tích rồi kết luận.</a:t>
            </a:r>
          </a:p>
        </p:txBody>
      </p:sp>
      <p:sp>
        <p:nvSpPr>
          <p:cNvPr id="22" name="Text Box 35"/>
          <p:cNvSpPr txBox="1">
            <a:spLocks noChangeArrowheads="1"/>
          </p:cNvSpPr>
          <p:nvPr/>
        </p:nvSpPr>
        <p:spPr bwMode="auto">
          <a:xfrm>
            <a:off x="3124200" y="2859360"/>
            <a:ext cx="2667000" cy="6413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0000FF"/>
              </a:gs>
            </a:gsLst>
            <a:path path="rect">
              <a:fillToRect r="100000" b="100000"/>
            </a:path>
          </a:gra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</a:rPr>
              <a:t>NHẬN XÉT</a:t>
            </a:r>
          </a:p>
        </p:txBody>
      </p:sp>
      <p:pic>
        <p:nvPicPr>
          <p:cNvPr id="23" name="Picture 16" descr="Tay viÕt 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859360"/>
            <a:ext cx="800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610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1" grpId="0"/>
      <p:bldP spid="21" grpId="0" animBg="1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1752</TotalTime>
  <Words>1483</Words>
  <Application>Microsoft Office PowerPoint</Application>
  <PresentationFormat>On-screen Show (4:3)</PresentationFormat>
  <Paragraphs>153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Flow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Hoang Nguyen Thi</dc:creator>
  <cp:lastModifiedBy>Kim Hoang Nguyen Thi</cp:lastModifiedBy>
  <cp:revision>57</cp:revision>
  <dcterms:created xsi:type="dcterms:W3CDTF">2017-02-04T07:24:34Z</dcterms:created>
  <dcterms:modified xsi:type="dcterms:W3CDTF">2020-04-27T15:25:33Z</dcterms:modified>
</cp:coreProperties>
</file>